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3"/>
  </p:notesMasterIdLst>
  <p:sldIdLst>
    <p:sldId id="358" r:id="rId3"/>
    <p:sldId id="342" r:id="rId4"/>
    <p:sldId id="296" r:id="rId5"/>
    <p:sldId id="346" r:id="rId6"/>
    <p:sldId id="345" r:id="rId7"/>
    <p:sldId id="350" r:id="rId8"/>
    <p:sldId id="360" r:id="rId9"/>
    <p:sldId id="361" r:id="rId10"/>
    <p:sldId id="354" r:id="rId11"/>
    <p:sldId id="355" r:id="rId12"/>
    <p:sldId id="356" r:id="rId13"/>
    <p:sldId id="362" r:id="rId14"/>
    <p:sldId id="363" r:id="rId15"/>
    <p:sldId id="364" r:id="rId16"/>
    <p:sldId id="365" r:id="rId17"/>
    <p:sldId id="366" r:id="rId18"/>
    <p:sldId id="367" r:id="rId19"/>
    <p:sldId id="368" r:id="rId20"/>
    <p:sldId id="369" r:id="rId21"/>
    <p:sldId id="35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E532A-AD7B-438C-BA4A-FD52C4C63C05}"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FB3D56-3E8F-491A-9BE7-22430249D777}" type="slidenum">
              <a:rPr lang="zh-CN" altLang="en-US" smtClean="0"/>
              <a:t>‹#›</a:t>
            </a:fld>
            <a:endParaRPr lang="zh-CN" altLang="en-US"/>
          </a:p>
        </p:txBody>
      </p:sp>
    </p:spTree>
    <p:extLst>
      <p:ext uri="{BB962C8B-B14F-4D97-AF65-F5344CB8AC3E}">
        <p14:creationId xmlns:p14="http://schemas.microsoft.com/office/powerpoint/2010/main" val="646499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3043023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72416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89453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27737859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0775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5915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5694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9025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91992890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3</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School</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(Pronunciation-2f</a:t>
            </a:r>
            <a:r>
              <a:rPr lang="en-US" altLang="zh-CN" sz="4656" b="1" smtClean="0">
                <a:solidFill>
                  <a:srgbClr val="D60093"/>
                </a:solidFill>
                <a:latin typeface="隶书" panose="02010509060101010101" pitchFamily="49" charset="-122"/>
                <a:ea typeface="隶书" panose="02010509060101010101" pitchFamily="49" charset="-122"/>
              </a:rPr>
              <a:t>)</a:t>
            </a:r>
            <a:endParaRPr lang="en-US" altLang="zh-CN"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2676072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0"/>
            <a:ext cx="11430000" cy="68141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.Yes, we put up important notices there.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是的</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我们在那里张贴重要通知。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动词短语</a:t>
            </a:r>
            <a:r>
              <a:rPr lang="en-US" altLang="zh-CN" sz="2800">
                <a:solidFill>
                  <a:srgbClr val="000000"/>
                </a:solidFill>
                <a:latin typeface="Times New Roman" panose="02020603050405020304" pitchFamily="18" charset="0"/>
                <a:cs typeface="Times New Roman" panose="02020603050405020304" pitchFamily="18" charset="0"/>
              </a:rPr>
              <a:t>put up</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张</a:t>
            </a:r>
            <a:r>
              <a:rPr lang="zh-CN" altLang="zh-CN" sz="2800" smtClean="0">
                <a:solidFill>
                  <a:srgbClr val="000000"/>
                </a:solidFill>
                <a:latin typeface="Times New Roman" panose="02020603050405020304" pitchFamily="18" charset="0"/>
                <a:cs typeface="Times New Roman" panose="02020603050405020304" pitchFamily="18" charset="0"/>
              </a:rPr>
              <a:t>贴</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Times New Roman" panose="02020603050405020304" pitchFamily="18" charset="0"/>
                <a:cs typeface="Times New Roman" panose="02020603050405020304" pitchFamily="18" charset="0"/>
              </a:rPr>
              <a:t>放</a:t>
            </a:r>
            <a:r>
              <a:rPr lang="zh-CN" altLang="zh-CN" sz="2800">
                <a:solidFill>
                  <a:srgbClr val="000000"/>
                </a:solidFill>
                <a:latin typeface="Times New Roman" panose="02020603050405020304" pitchFamily="18" charset="0"/>
                <a:cs typeface="Times New Roman" panose="02020603050405020304" pitchFamily="18" charset="0"/>
              </a:rPr>
              <a:t>置</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a:t>
            </a:r>
            <a:r>
              <a:rPr lang="en-US" altLang="zh-CN" sz="2800" smtClean="0">
                <a:solidFill>
                  <a:srgbClr val="000000"/>
                </a:solidFill>
                <a:latin typeface="Times New Roman" panose="02020603050405020304" pitchFamily="18" charset="0"/>
                <a:cs typeface="Times New Roman" panose="02020603050405020304" pitchFamily="18" charset="0"/>
              </a:rPr>
              <a:t>puts </a:t>
            </a:r>
            <a:r>
              <a:rPr lang="en-US" altLang="zh-CN" sz="2800">
                <a:solidFill>
                  <a:srgbClr val="000000"/>
                </a:solidFill>
                <a:latin typeface="Times New Roman" panose="02020603050405020304" pitchFamily="18" charset="0"/>
                <a:cs typeface="Times New Roman" panose="02020603050405020304" pitchFamily="18" charset="0"/>
              </a:rPr>
              <a:t>up a poster on the wall.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他在墙上贴了一张海报。</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put up</a:t>
            </a:r>
            <a:r>
              <a:rPr lang="zh-CN" altLang="zh-CN" sz="2800">
                <a:solidFill>
                  <a:srgbClr val="000000"/>
                </a:solidFill>
                <a:latin typeface="Times New Roman" panose="02020603050405020304" pitchFamily="18" charset="0"/>
                <a:cs typeface="Times New Roman" panose="02020603050405020304" pitchFamily="18" charset="0"/>
              </a:rPr>
              <a:t>还可表示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举</a:t>
            </a:r>
            <a:r>
              <a:rPr lang="zh-CN" altLang="zh-CN" sz="2800" smtClean="0">
                <a:solidFill>
                  <a:srgbClr val="000000"/>
                </a:solidFill>
                <a:latin typeface="Times New Roman" panose="02020603050405020304" pitchFamily="18" charset="0"/>
                <a:cs typeface="Times New Roman" panose="02020603050405020304" pitchFamily="18" charset="0"/>
              </a:rPr>
              <a:t>起</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Times New Roman" panose="02020603050405020304" pitchFamily="18" charset="0"/>
                <a:cs typeface="Times New Roman" panose="02020603050405020304" pitchFamily="18" charset="0"/>
              </a:rPr>
              <a:t>搭起</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smtClean="0">
                <a:solidFill>
                  <a:srgbClr val="000000"/>
                </a:solidFill>
                <a:latin typeface="Times New Roman" panose="02020603050405020304" pitchFamily="18" charset="0"/>
                <a:cs typeface="Times New Roman" panose="02020603050405020304" pitchFamily="18" charset="0"/>
              </a:rPr>
              <a:t>建</a:t>
            </a:r>
            <a:r>
              <a:rPr lang="zh-CN" altLang="zh-CN" sz="2800">
                <a:solidFill>
                  <a:srgbClr val="000000"/>
                </a:solidFill>
                <a:latin typeface="Times New Roman" panose="02020603050405020304" pitchFamily="18" charset="0"/>
                <a:cs typeface="Times New Roman" panose="02020603050405020304" pitchFamily="18" charset="0"/>
              </a:rPr>
              <a:t>造</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等。</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put up his hand to ask a question.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en-US" sz="2800">
                <a:solidFill>
                  <a:srgbClr val="000000"/>
                </a:solidFill>
                <a:latin typeface="Times New Roman" panose="02020603050405020304" pitchFamily="18" charset="0"/>
                <a:cs typeface="Times New Roman" panose="02020603050405020304" pitchFamily="18" charset="0"/>
              </a:rPr>
              <a:t>他举起手来提问问题</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put up the tent under the trees.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他们在树下搭起了帐篷。</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put up a small house behind the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他们在楼后建了一所小房子。</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84357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18192"/>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Class, you can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hands to ask </a:t>
            </a:r>
            <a:r>
              <a:rPr lang="en-US" altLang="zh-CN" sz="2800" smtClean="0">
                <a:solidFill>
                  <a:srgbClr val="000000"/>
                </a:solidFill>
                <a:latin typeface="Times New Roman" panose="02020603050405020304" pitchFamily="18" charset="0"/>
                <a:cs typeface="Times New Roman" panose="02020603050405020304" pitchFamily="18" charset="0"/>
              </a:rPr>
              <a:t>questions.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A.put up	B.stand up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C.sit down	D.put </a:t>
            </a:r>
            <a:r>
              <a:rPr lang="en-US" altLang="zh-CN" sz="2800" smtClean="0">
                <a:solidFill>
                  <a:srgbClr val="000000"/>
                </a:solidFill>
                <a:latin typeface="Times New Roman" panose="02020603050405020304" pitchFamily="18" charset="0"/>
                <a:cs typeface="Times New Roman" panose="02020603050405020304" pitchFamily="18" charset="0"/>
              </a:rPr>
              <a:t>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smtClean="0">
                <a:solidFill>
                  <a:srgbClr val="000000"/>
                </a:solidFill>
                <a:latin typeface="NEU-BZ-S92"/>
                <a:cs typeface="宋体" panose="02010600030101010101" pitchFamily="2" charset="-122"/>
              </a:rPr>
              <a:t>②</a:t>
            </a:r>
            <a:r>
              <a:rPr lang="zh-CN" altLang="en-US" sz="2800">
                <a:solidFill>
                  <a:srgbClr val="000000"/>
                </a:solidFill>
                <a:latin typeface="Times New Roman" panose="02020603050405020304" pitchFamily="18" charset="0"/>
                <a:cs typeface="Times New Roman" panose="02020603050405020304" pitchFamily="18" charset="0"/>
              </a:rPr>
              <a:t>我们可以把一些画贴在这里</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can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pictures here.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255897" y="1245677"/>
            <a:ext cx="44435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a:t>
            </a:r>
            <a:endParaRPr lang="zh-CN" altLang="en-US" sz="2800"/>
          </a:p>
        </p:txBody>
      </p:sp>
      <p:sp>
        <p:nvSpPr>
          <p:cNvPr id="6" name="矩形 5"/>
          <p:cNvSpPr>
            <a:spLocks noChangeAspect="1"/>
          </p:cNvSpPr>
          <p:nvPr/>
        </p:nvSpPr>
        <p:spPr>
          <a:xfrm>
            <a:off x="2074163" y="3336512"/>
            <a:ext cx="2079415" cy="592213"/>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put </a:t>
            </a:r>
            <a:r>
              <a:rPr lang="en-US" altLang="zh-CN" sz="2800" smtClean="0">
                <a:solidFill>
                  <a:srgbClr val="FF0000"/>
                </a:solidFill>
                <a:latin typeface="Times New Roman" panose="02020603050405020304" pitchFamily="18" charset="0"/>
                <a:cs typeface="Times New Roman" panose="02020603050405020304" pitchFamily="18" charset="0"/>
              </a:rPr>
              <a:t>          up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8122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p>
          </p:txBody>
        </p:sp>
      </p:grpSp>
      <p:sp>
        <p:nvSpPr>
          <p:cNvPr id="3" name="矩形 2"/>
          <p:cNvSpPr>
            <a:spLocks noChangeAspect="1"/>
          </p:cNvSpPr>
          <p:nvPr/>
        </p:nvSpPr>
        <p:spPr>
          <a:xfrm>
            <a:off x="381000" y="837910"/>
            <a:ext cx="11430000" cy="5693866"/>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一、找出画线部分的读音与其他三个不同的选项</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.A.sp</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B.sh</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smtClean="0">
                <a:solidFill>
                  <a:srgbClr val="000000"/>
                </a:solidFill>
                <a:latin typeface="Times New Roman" panose="02020603050405020304" pitchFamily="18" charset="0"/>
                <a:cs typeface="Times New Roman" panose="02020603050405020304" pitchFamily="18" charset="0"/>
              </a:rPr>
              <a:t>t            C.f</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or</a:t>
            </a:r>
            <a:r>
              <a:rPr lang="en-US" altLang="zh-CN" sz="2800" smtClean="0">
                <a:solidFill>
                  <a:srgbClr val="000000"/>
                </a:solidFill>
                <a:latin typeface="Times New Roman" panose="02020603050405020304" pitchFamily="18" charset="0"/>
                <a:cs typeface="Times New Roman" panose="02020603050405020304" pitchFamily="18" charset="0"/>
              </a:rPr>
              <a:t>k </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D.doct</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.A.f</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a:solidFill>
                  <a:srgbClr val="000000"/>
                </a:solidFill>
                <a:latin typeface="Times New Roman" panose="02020603050405020304" pitchFamily="18" charset="0"/>
                <a:cs typeface="Times New Roman" panose="02020603050405020304" pitchFamily="18" charset="0"/>
              </a:rPr>
              <a:t>x	</a:t>
            </a:r>
            <a:r>
              <a:rPr lang="en-US" altLang="zh-CN" sz="2800" smtClean="0">
                <a:solidFill>
                  <a:srgbClr val="000000"/>
                </a:solidFill>
                <a:latin typeface="Times New Roman" panose="02020603050405020304" pitchFamily="18" charset="0"/>
                <a:cs typeface="Times New Roman" panose="02020603050405020304" pitchFamily="18" charset="0"/>
              </a:rPr>
              <a:t>	B.cl</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smtClean="0">
                <a:solidFill>
                  <a:srgbClr val="000000"/>
                </a:solidFill>
                <a:latin typeface="Times New Roman" panose="02020603050405020304" pitchFamily="18" charset="0"/>
                <a:cs typeface="Times New Roman" panose="02020603050405020304" pitchFamily="18" charset="0"/>
              </a:rPr>
              <a:t>ck	C.d</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smtClean="0">
                <a:solidFill>
                  <a:srgbClr val="000000"/>
                </a:solidFill>
                <a:latin typeface="Times New Roman" panose="02020603050405020304" pitchFamily="18" charset="0"/>
                <a:cs typeface="Times New Roman" panose="02020603050405020304" pitchFamily="18" charset="0"/>
              </a:rPr>
              <a:t>g</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D.n</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o</a:t>
            </a:r>
            <a:r>
              <a:rPr lang="en-US" altLang="zh-CN" sz="2800" smtClean="0">
                <a:solidFill>
                  <a:srgbClr val="000000"/>
                </a:solidFill>
                <a:latin typeface="Times New Roman" panose="02020603050405020304" pitchFamily="18" charset="0"/>
                <a:cs typeface="Times New Roman" panose="02020603050405020304" pitchFamily="18" charset="0"/>
              </a:rPr>
              <a:t>se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.A.p</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l	B.g</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C.n</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dle	D.sch</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oo</a:t>
            </a:r>
            <a:r>
              <a:rPr lang="en-US" altLang="zh-CN" sz="2800">
                <a:solidFill>
                  <a:srgbClr val="000000"/>
                </a:solidFill>
                <a:latin typeface="Times New Roman" panose="02020603050405020304" pitchFamily="18" charset="0"/>
                <a:cs typeface="Times New Roman" panose="02020603050405020304" pitchFamily="18" charset="0"/>
              </a:rPr>
              <a:t>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ncle	B.l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nch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C.f</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cs typeface="Times New Roman" panose="02020603050405020304" pitchFamily="18" charset="0"/>
              </a:rPr>
              <a:t>ll	</a:t>
            </a:r>
            <a:r>
              <a:rPr lang="en-US" altLang="zh-CN" sz="2800" smtClean="0">
                <a:solidFill>
                  <a:srgbClr val="000000"/>
                </a:solidFill>
                <a:latin typeface="Times New Roman" panose="02020603050405020304" pitchFamily="18" charset="0"/>
                <a:cs typeface="Times New Roman" panose="02020603050405020304" pitchFamily="18" charset="0"/>
              </a:rPr>
              <a:t>	D.st</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u</a:t>
            </a:r>
            <a:r>
              <a:rPr lang="en-US" altLang="zh-CN" sz="2800" smtClean="0">
                <a:solidFill>
                  <a:srgbClr val="000000"/>
                </a:solidFill>
                <a:latin typeface="Times New Roman" panose="02020603050405020304" pitchFamily="18" charset="0"/>
                <a:cs typeface="Times New Roman" panose="02020603050405020304" pitchFamily="18" charset="0"/>
              </a:rPr>
              <a:t>dy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.A.pl</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ce	B.libr</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C.wom</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n	D.breakf</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a</a:t>
            </a:r>
            <a:r>
              <a:rPr lang="en-US" altLang="zh-CN" sz="2800">
                <a:solidFill>
                  <a:srgbClr val="000000"/>
                </a:solidFill>
                <a:latin typeface="Times New Roman" panose="02020603050405020304" pitchFamily="18" charset="0"/>
                <a:cs typeface="Times New Roman" panose="02020603050405020304" pitchFamily="18" charset="0"/>
              </a:rPr>
              <a:t>st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p:nvPr/>
        </p:nvSpPr>
        <p:spPr>
          <a:xfrm>
            <a:off x="8290234" y="203530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18" name="矩形 17"/>
          <p:cNvSpPr/>
          <p:nvPr/>
        </p:nvSpPr>
        <p:spPr>
          <a:xfrm>
            <a:off x="8068058" y="2619242"/>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19" name="矩形 18"/>
          <p:cNvSpPr/>
          <p:nvPr/>
        </p:nvSpPr>
        <p:spPr>
          <a:xfrm>
            <a:off x="4002353" y="313152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20" name="矩形 19"/>
          <p:cNvSpPr/>
          <p:nvPr/>
        </p:nvSpPr>
        <p:spPr>
          <a:xfrm>
            <a:off x="4002353" y="430842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21" name="矩形 20"/>
          <p:cNvSpPr/>
          <p:nvPr/>
        </p:nvSpPr>
        <p:spPr>
          <a:xfrm>
            <a:off x="4143896" y="5394275"/>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4748385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64838"/>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二、根据句意及所给中文提示填空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father is tall and strong.So his shirt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大号的</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.Mother usually buys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特别的</a:t>
            </a:r>
            <a:r>
              <a:rPr lang="en-US" altLang="zh-CN" sz="2800">
                <a:solidFill>
                  <a:srgbClr val="000000"/>
                </a:solidFill>
                <a:latin typeface="Times New Roman" panose="02020603050405020304" pitchFamily="18" charset="0"/>
                <a:cs typeface="Times New Roman" panose="02020603050405020304" pitchFamily="18" charset="0"/>
              </a:rPr>
              <a:t>) birthday cake for me.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.Our teacher asks us to write down our ideas on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白板</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.These keys are my classmates’.They are the keys to their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有锁存物柜</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.Tom, reading Chinese in the morning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重要的</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398336" y="1487949"/>
            <a:ext cx="89473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large</a:t>
            </a:r>
            <a:endParaRPr lang="zh-CN" altLang="en-US" sz="2800"/>
          </a:p>
        </p:txBody>
      </p:sp>
      <p:sp>
        <p:nvSpPr>
          <p:cNvPr id="4" name="矩形 3"/>
          <p:cNvSpPr>
            <a:spLocks noChangeAspect="1"/>
          </p:cNvSpPr>
          <p:nvPr/>
        </p:nvSpPr>
        <p:spPr>
          <a:xfrm>
            <a:off x="4357186" y="2060542"/>
            <a:ext cx="11785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special</a:t>
            </a:r>
            <a:endParaRPr lang="zh-CN" altLang="en-US" sz="2800"/>
          </a:p>
        </p:txBody>
      </p:sp>
      <p:sp>
        <p:nvSpPr>
          <p:cNvPr id="5" name="矩形 4"/>
          <p:cNvSpPr>
            <a:spLocks noChangeAspect="1"/>
          </p:cNvSpPr>
          <p:nvPr/>
        </p:nvSpPr>
        <p:spPr>
          <a:xfrm>
            <a:off x="8293068" y="2655107"/>
            <a:ext cx="179889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whiteboard</a:t>
            </a:r>
            <a:endParaRPr lang="zh-CN" altLang="en-US" sz="2800"/>
          </a:p>
        </p:txBody>
      </p:sp>
      <p:sp>
        <p:nvSpPr>
          <p:cNvPr id="6" name="矩形 5"/>
          <p:cNvSpPr>
            <a:spLocks noChangeAspect="1"/>
          </p:cNvSpPr>
          <p:nvPr/>
        </p:nvSpPr>
        <p:spPr>
          <a:xfrm>
            <a:off x="9121170" y="3213946"/>
            <a:ext cx="122020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lockers</a:t>
            </a:r>
            <a:endParaRPr lang="zh-CN" altLang="en-US" sz="2800"/>
          </a:p>
        </p:txBody>
      </p:sp>
      <p:sp>
        <p:nvSpPr>
          <p:cNvPr id="7" name="矩形 6"/>
          <p:cNvSpPr>
            <a:spLocks noChangeAspect="1"/>
          </p:cNvSpPr>
          <p:nvPr/>
        </p:nvSpPr>
        <p:spPr>
          <a:xfrm>
            <a:off x="6713790" y="4252910"/>
            <a:ext cx="157927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important</a:t>
            </a:r>
            <a:endParaRPr lang="zh-CN" altLang="en-US" sz="2800"/>
          </a:p>
        </p:txBody>
      </p:sp>
    </p:spTree>
    <p:extLst>
      <p:ext uri="{BB962C8B-B14F-4D97-AF65-F5344CB8AC3E}">
        <p14:creationId xmlns:p14="http://schemas.microsoft.com/office/powerpoint/2010/main" val="1177949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6247608"/>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A:Hello, Betty.</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B:My classroom is really big.There are 45 students in my class.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A:There are 45 students in my class, too.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A:Yes, there are two maps on the wall.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B:Is there a TV in your classroom?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.But there is a computer.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A:Look!The computer is on the teacher’s desk.Oh, it’s time for class.Goodbye.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210302" y="1222034"/>
            <a:ext cx="420820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What is your classroom like</a:t>
            </a:r>
            <a:endParaRPr lang="zh-CN" altLang="en-US" sz="2800"/>
          </a:p>
        </p:txBody>
      </p:sp>
      <p:sp>
        <p:nvSpPr>
          <p:cNvPr id="4" name="矩形 3"/>
          <p:cNvSpPr>
            <a:spLocks noChangeAspect="1"/>
          </p:cNvSpPr>
          <p:nvPr/>
        </p:nvSpPr>
        <p:spPr>
          <a:xfrm>
            <a:off x="1330131" y="2753563"/>
            <a:ext cx="756809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 there any maps on the wall (in your classroom)</a:t>
            </a:r>
            <a:endParaRPr lang="zh-CN" altLang="en-US" sz="2800"/>
          </a:p>
        </p:txBody>
      </p:sp>
      <p:sp>
        <p:nvSpPr>
          <p:cNvPr id="5" name="矩形 4"/>
          <p:cNvSpPr>
            <a:spLocks noChangeAspect="1"/>
          </p:cNvSpPr>
          <p:nvPr/>
        </p:nvSpPr>
        <p:spPr>
          <a:xfrm>
            <a:off x="1247938" y="4315914"/>
            <a:ext cx="224125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 there isn’t</a:t>
            </a:r>
            <a:endParaRPr lang="zh-CN" altLang="en-US" sz="2800"/>
          </a:p>
        </p:txBody>
      </p:sp>
      <p:sp>
        <p:nvSpPr>
          <p:cNvPr id="6" name="矩形 5"/>
          <p:cNvSpPr>
            <a:spLocks noChangeAspect="1"/>
          </p:cNvSpPr>
          <p:nvPr/>
        </p:nvSpPr>
        <p:spPr>
          <a:xfrm>
            <a:off x="1330131" y="4830443"/>
            <a:ext cx="373852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is it/the computer</a:t>
            </a:r>
            <a:endParaRPr lang="zh-CN" altLang="en-US" sz="2800"/>
          </a:p>
        </p:txBody>
      </p:sp>
      <p:sp>
        <p:nvSpPr>
          <p:cNvPr id="7" name="矩形 6"/>
          <p:cNvSpPr>
            <a:spLocks noChangeAspect="1"/>
          </p:cNvSpPr>
          <p:nvPr/>
        </p:nvSpPr>
        <p:spPr>
          <a:xfrm>
            <a:off x="1165744" y="5826895"/>
            <a:ext cx="349166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Goodbye/Bye-bye/Bye</a:t>
            </a:r>
            <a:endParaRPr lang="zh-CN" altLang="en-US" sz="2800"/>
          </a:p>
        </p:txBody>
      </p:sp>
    </p:spTree>
    <p:extLst>
      <p:ext uri="{BB962C8B-B14F-4D97-AF65-F5344CB8AC3E}">
        <p14:creationId xmlns:p14="http://schemas.microsoft.com/office/powerpoint/2010/main" val="209199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7679"/>
            <a:ext cx="11430000" cy="6278129"/>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600">
                <a:solidFill>
                  <a:srgbClr val="000000"/>
                </a:solidFill>
                <a:latin typeface="NEU-BZ-S92"/>
                <a:ea typeface="方正大雅宋简体"/>
                <a:cs typeface="Times New Roman" panose="02020603050405020304" pitchFamily="18" charset="0"/>
              </a:rPr>
              <a:t>思维拓展</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四、完形填空</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600" smtClean="0">
                <a:solidFill>
                  <a:srgbClr val="000000"/>
                </a:solidFill>
                <a:latin typeface="Times New Roman" panose="02020603050405020304" pitchFamily="18" charset="0"/>
                <a:cs typeface="Times New Roman" panose="02020603050405020304" pitchFamily="18" charset="0"/>
              </a:rPr>
              <a:t>     My </a:t>
            </a:r>
            <a:r>
              <a:rPr lang="en-US" altLang="zh-CN" sz="2600">
                <a:solidFill>
                  <a:srgbClr val="000000"/>
                </a:solidFill>
                <a:latin typeface="Times New Roman" panose="02020603050405020304" pitchFamily="18" charset="0"/>
                <a:cs typeface="Times New Roman" panose="02020603050405020304" pitchFamily="18" charset="0"/>
              </a:rPr>
              <a:t>name is Bill.I’m a 12-year-old student.I study in Sunshine Middle School.There are many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in my school.This is the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building.It’s a building for teachers.Behind it is the library building.It is my favourite place,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I like reading.After school, I always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time reading books or doing my homework there.</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is the classroom building? It’s next to the library.My classroom is on the first floor of the building.Behind the library is the dining hall.There are all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of food there like noodles, bread and vegetables.Students have lunch there. There is a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in my school too.It’s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8</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from the classroom building.My friends and I always play ball games there.</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9</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is really fun.I like the teachers in my school</a:t>
            </a:r>
            <a:r>
              <a:rPr lang="en-US" altLang="zh-CN" sz="2600" smtClean="0">
                <a:solidFill>
                  <a:srgbClr val="000000"/>
                </a:solidFill>
                <a:latin typeface="Times New Roman" panose="02020603050405020304" pitchFamily="18" charset="0"/>
                <a:cs typeface="Times New Roman" panose="02020603050405020304" pitchFamily="18" charset="0"/>
              </a:rPr>
              <a:t>. They </a:t>
            </a:r>
            <a:r>
              <a:rPr lang="en-US" altLang="zh-CN" sz="2600">
                <a:solidFill>
                  <a:srgbClr val="000000"/>
                </a:solidFill>
                <a:latin typeface="Times New Roman" panose="02020603050405020304" pitchFamily="18" charset="0"/>
                <a:cs typeface="Times New Roman" panose="02020603050405020304" pitchFamily="18" charset="0"/>
              </a:rPr>
              <a:t>are very </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10</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.They often help me when I have problems.</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71232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06804"/>
            <a:ext cx="4540321" cy="569386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.A.buildings</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sz="2800" smtClean="0">
                <a:solidFill>
                  <a:srgbClr val="000000"/>
                </a:solidFill>
                <a:latin typeface="Times New Roman" panose="02020603050405020304" pitchFamily="18" charset="0"/>
                <a:cs typeface="Times New Roman" panose="02020603050405020304" pitchFamily="18" charset="0"/>
              </a:rPr>
              <a:t>.parks</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C.flowers	D.lakes</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.A.post	B.police</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C.teachers’	D.hospital</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.A.but	B.because</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C.so	D.and</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.A.pay	B.take</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C.cost	D.spend</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.A.Where	B.What</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C.When	</a:t>
            </a:r>
            <a:r>
              <a:rPr lang="en-US" altLang="zh-CN" sz="2800" smtClean="0">
                <a:solidFill>
                  <a:srgbClr val="000000"/>
                </a:solidFill>
                <a:latin typeface="Times New Roman" panose="02020603050405020304" pitchFamily="18" charset="0"/>
                <a:cs typeface="Times New Roman" panose="02020603050405020304" pitchFamily="18" charset="0"/>
              </a:rPr>
              <a:t>	D.Who</a:t>
            </a:r>
            <a:endParaRPr lang="zh-CN" altLang="zh-CN" sz="2800">
              <a:solidFill>
                <a:srgbClr val="000000"/>
              </a:solidFill>
              <a:effectLst/>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6133672" y="206804"/>
            <a:ext cx="5677328" cy="569386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.A.places	B.kinds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C.groups	D.years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.A.gym	B.dining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C.library	D.music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.A.front	B.between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C.next	</a:t>
            </a:r>
            <a:r>
              <a:rPr lang="en-US" altLang="zh-CN" sz="2800" smtClean="0">
                <a:solidFill>
                  <a:srgbClr val="000000"/>
                </a:solidFill>
                <a:latin typeface="Times New Roman" panose="02020603050405020304" pitchFamily="18" charset="0"/>
                <a:cs typeface="Times New Roman" panose="02020603050405020304" pitchFamily="18" charset="0"/>
              </a:rPr>
              <a:t>	D.across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.A.They	B.It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C.We	</a:t>
            </a:r>
            <a:r>
              <a:rPr lang="en-US" altLang="zh-CN" sz="2800" smtClean="0">
                <a:solidFill>
                  <a:srgbClr val="000000"/>
                </a:solidFill>
                <a:latin typeface="Times New Roman" panose="02020603050405020304" pitchFamily="18" charset="0"/>
                <a:cs typeface="Times New Roman" panose="02020603050405020304" pitchFamily="18" charset="0"/>
              </a:rPr>
              <a:t>	D.You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.A.friendly	B.strict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C.angry	</a:t>
            </a:r>
            <a:r>
              <a:rPr lang="en-US" altLang="zh-CN" sz="2800" smtClean="0">
                <a:solidFill>
                  <a:srgbClr val="000000"/>
                </a:solidFill>
                <a:latin typeface="Times New Roman" panose="02020603050405020304" pitchFamily="18" charset="0"/>
                <a:cs typeface="Times New Roman" panose="02020603050405020304" pitchFamily="18" charset="0"/>
              </a:rPr>
              <a:t>	D.sad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cxnSp>
        <p:nvCxnSpPr>
          <p:cNvPr id="5" name="直接连接符 4"/>
          <p:cNvCxnSpPr/>
          <p:nvPr/>
        </p:nvCxnSpPr>
        <p:spPr>
          <a:xfrm>
            <a:off x="5609690" y="308225"/>
            <a:ext cx="0" cy="5383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a:spLocks noChangeAspect="1"/>
          </p:cNvSpPr>
          <p:nvPr/>
        </p:nvSpPr>
        <p:spPr>
          <a:xfrm>
            <a:off x="381000" y="5817340"/>
            <a:ext cx="11430000" cy="65248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ACBDA</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b="1" smtClean="0">
                <a:solidFill>
                  <a:srgbClr val="FF0000"/>
                </a:solidFill>
                <a:latin typeface="Times New Roman" panose="02020603050405020304" pitchFamily="18" charset="0"/>
                <a:cs typeface="Times New Roman" panose="02020603050405020304" pitchFamily="18" charset="0"/>
              </a:rPr>
              <a:t>6</a:t>
            </a:r>
            <a:r>
              <a:rPr lang="en-US" altLang="zh-CN" sz="2800" smtClean="0">
                <a:solidFill>
                  <a:srgbClr val="FF0000"/>
                </a:solidFill>
                <a:latin typeface="Times New Roman" panose="02020603050405020304" pitchFamily="18" charset="0"/>
                <a:cs typeface="Times New Roman" panose="02020603050405020304" pitchFamily="18" charset="0"/>
              </a:rPr>
              <a:t>~</a:t>
            </a:r>
            <a:r>
              <a:rPr lang="en-US" altLang="zh-CN" sz="2800" b="1" smtClean="0">
                <a:solidFill>
                  <a:srgbClr val="FF0000"/>
                </a:solidFill>
                <a:latin typeface="Times New Roman" panose="02020603050405020304" pitchFamily="18" charset="0"/>
                <a:cs typeface="Times New Roman" panose="02020603050405020304" pitchFamily="18" charset="0"/>
              </a:rPr>
              <a:t>10</a:t>
            </a:r>
            <a:r>
              <a:rPr lang="en-US" altLang="zh-CN" sz="2800" smtClean="0">
                <a:solidFill>
                  <a:srgbClr val="FF0000"/>
                </a:solidFill>
                <a:latin typeface="Times New Roman" panose="02020603050405020304" pitchFamily="18" charset="0"/>
                <a:cs typeface="Times New Roman" panose="02020603050405020304" pitchFamily="18" charset="0"/>
              </a:rPr>
              <a:t> BADBA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6038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89620"/>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Our school is big and beautiful.It is in the east(</a:t>
            </a:r>
            <a:r>
              <a:rPr lang="zh-CN" altLang="zh-CN" sz="2800">
                <a:solidFill>
                  <a:srgbClr val="000000"/>
                </a:solidFill>
                <a:latin typeface="Times New Roman" panose="02020603050405020304" pitchFamily="18" charset="0"/>
                <a:cs typeface="Times New Roman" panose="02020603050405020304" pitchFamily="18" charset="0"/>
              </a:rPr>
              <a:t>东边</a:t>
            </a:r>
            <a:r>
              <a:rPr lang="en-US" altLang="zh-CN" sz="2800">
                <a:solidFill>
                  <a:srgbClr val="000000"/>
                </a:solidFill>
                <a:latin typeface="Times New Roman" panose="02020603050405020304" pitchFamily="18" charset="0"/>
                <a:cs typeface="Times New Roman" panose="02020603050405020304" pitchFamily="18" charset="0"/>
              </a:rPr>
              <a:t>) of the city.There is a park near the school.As you enter the school gate, you will first see a big garden in front of you.You can see many beautiful flowers in it.There are two big buildings on both sides of the road.The library is on the left and the teachers’ building is on the right.Behind the teachers’ building, there is a big sports field.We often play football there.Next to the library is the science building</a:t>
            </a:r>
            <a:r>
              <a:rPr lang="en-US" altLang="zh-CN" sz="2800" smtClean="0">
                <a:solidFill>
                  <a:srgbClr val="000000"/>
                </a:solidFill>
                <a:latin typeface="Times New Roman" panose="02020603050405020304" pitchFamily="18" charset="0"/>
                <a:cs typeface="Times New Roman" panose="02020603050405020304" pitchFamily="18" charset="0"/>
              </a:rPr>
              <a:t>. Near </a:t>
            </a:r>
            <a:r>
              <a:rPr lang="en-US" altLang="zh-CN" sz="2800">
                <a:solidFill>
                  <a:srgbClr val="000000"/>
                </a:solidFill>
                <a:latin typeface="Times New Roman" panose="02020603050405020304" pitchFamily="18" charset="0"/>
                <a:cs typeface="Times New Roman" panose="02020603050405020304" pitchFamily="18" charset="0"/>
              </a:rPr>
              <a:t>the science building, there are two buildings for students to live in.You can see many trees and flowers in our school.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99136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89062"/>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.There is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near our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A.city	</a:t>
            </a:r>
            <a:r>
              <a:rPr lang="en-US" altLang="zh-CN" sz="2800" smtClean="0">
                <a:solidFill>
                  <a:srgbClr val="000000"/>
                </a:solidFill>
                <a:latin typeface="Times New Roman" panose="02020603050405020304" pitchFamily="18" charset="0"/>
                <a:cs typeface="Times New Roman" panose="02020603050405020304" pitchFamily="18" charset="0"/>
              </a:rPr>
              <a:t>B.zoo		C.park</a:t>
            </a:r>
            <a:r>
              <a:rPr lang="en-US" altLang="zh-CN" sz="2800">
                <a:solidFill>
                  <a:srgbClr val="000000"/>
                </a:solidFill>
                <a:latin typeface="Times New Roman" panose="02020603050405020304" pitchFamily="18" charset="0"/>
                <a:cs typeface="Times New Roman" panose="02020603050405020304" pitchFamily="18" charset="0"/>
              </a:rPr>
              <a:t>	D.farm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.What will you see first when you enter the school gate?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 garden.	</a:t>
            </a:r>
            <a:r>
              <a:rPr lang="en-US" altLang="zh-CN" sz="2800" smtClean="0">
                <a:solidFill>
                  <a:srgbClr val="000000"/>
                </a:solidFill>
                <a:latin typeface="Times New Roman" panose="02020603050405020304" pitchFamily="18" charset="0"/>
                <a:cs typeface="Times New Roman" panose="02020603050405020304" pitchFamily="18" charset="0"/>
              </a:rPr>
              <a:t>	B.Buildings</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 sports field.	D.A library.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is on the left of the road?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 library.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 science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big garden.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D.The teachers’ building.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466055" y="40961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8764113" y="1560316"/>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5" name="矩形 4"/>
          <p:cNvSpPr/>
          <p:nvPr/>
        </p:nvSpPr>
        <p:spPr>
          <a:xfrm>
            <a:off x="5311996" y="3235995"/>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413721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8146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.Where is the teachers’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A.Next to the library.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B.Behind the science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C.In front of the sports field.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D.On the right of the sports field.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.What can we know from the passage?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A.Our school is small.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B.There are many trees in the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 science building is near the 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D.Three buildings are on both sides of the road.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394190" y="47224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6185300" y="3277092"/>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3866864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70088"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836603"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6213409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411630"/>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一、写出与下面四个音标对应的元音字母或字母组合</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ea typeface="NEU-BZ-S92"/>
                <a:cs typeface="Times New Roman" panose="02020603050405020304" pitchFamily="18" charset="0"/>
              </a:rPr>
              <a:t>ɔː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ea typeface="NEU-BZ-S92"/>
                <a:cs typeface="Times New Roman" panose="02020603050405020304" pitchFamily="18" charset="0"/>
              </a:rPr>
              <a:t>ɒ</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./u</a:t>
            </a:r>
            <a:r>
              <a:rPr lang="en-US" altLang="zh-CN" sz="2800">
                <a:solidFill>
                  <a:srgbClr val="000000"/>
                </a:solidFill>
                <a:latin typeface="Times New Roman" panose="02020603050405020304" pitchFamily="18" charset="0"/>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ea typeface="NEU-BZ-S92"/>
                <a:cs typeface="Times New Roman" panose="02020603050405020304" pitchFamily="18" charset="0"/>
              </a:rPr>
              <a:t>ʊ</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1250445" y="1960312"/>
            <a:ext cx="48442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or</a:t>
            </a:r>
            <a:endParaRPr lang="zh-CN" altLang="en-US" sz="2800"/>
          </a:p>
        </p:txBody>
      </p:sp>
      <p:sp>
        <p:nvSpPr>
          <p:cNvPr id="18" name="矩形 17"/>
          <p:cNvSpPr>
            <a:spLocks noChangeAspect="1"/>
          </p:cNvSpPr>
          <p:nvPr/>
        </p:nvSpPr>
        <p:spPr>
          <a:xfrm>
            <a:off x="1332638" y="2508994"/>
            <a:ext cx="36420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a:t>
            </a:r>
            <a:endParaRPr lang="zh-CN" altLang="en-US" sz="2800"/>
          </a:p>
        </p:txBody>
      </p:sp>
      <p:sp>
        <p:nvSpPr>
          <p:cNvPr id="19" name="矩形 18"/>
          <p:cNvSpPr>
            <a:spLocks noChangeAspect="1"/>
          </p:cNvSpPr>
          <p:nvPr/>
        </p:nvSpPr>
        <p:spPr>
          <a:xfrm>
            <a:off x="1328275" y="3057676"/>
            <a:ext cx="91242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oo; u</a:t>
            </a:r>
            <a:endParaRPr lang="zh-CN" altLang="en-US" sz="2800"/>
          </a:p>
        </p:txBody>
      </p:sp>
      <p:sp>
        <p:nvSpPr>
          <p:cNvPr id="20" name="矩形 19"/>
          <p:cNvSpPr>
            <a:spLocks noChangeAspect="1"/>
          </p:cNvSpPr>
          <p:nvPr/>
        </p:nvSpPr>
        <p:spPr>
          <a:xfrm>
            <a:off x="1332638" y="3606358"/>
            <a:ext cx="91242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oo; u</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81645"/>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二、根据读音规则</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标出下列单词的重音</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.library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.another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.family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.together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.favourite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.computer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2634012"/>
            <a:ext cx="11430000" cy="65248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1</a:t>
            </a:r>
            <a:r>
              <a:rPr lang="en-US" altLang="zh-CN" sz="2800">
                <a:solidFill>
                  <a:srgbClr val="FF0000"/>
                </a:solidFill>
                <a:latin typeface="Times New Roman" panose="02020603050405020304" pitchFamily="18" charset="0"/>
                <a:cs typeface="Times New Roman" panose="02020603050405020304" pitchFamily="18" charset="0"/>
              </a:rPr>
              <a:t>.'library</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smtClean="0">
                <a:solidFill>
                  <a:srgbClr val="FF0000"/>
                </a:solidFill>
                <a:latin typeface="Times New Roman" panose="02020603050405020304" pitchFamily="18" charset="0"/>
                <a:cs typeface="Times New Roman" panose="02020603050405020304" pitchFamily="18" charset="0"/>
              </a:rPr>
              <a:t>2</a:t>
            </a:r>
            <a:r>
              <a:rPr lang="en-US" altLang="zh-CN" sz="2800" smtClean="0">
                <a:solidFill>
                  <a:srgbClr val="FF0000"/>
                </a:solidFill>
                <a:latin typeface="Times New Roman" panose="02020603050405020304" pitchFamily="18" charset="0"/>
                <a:cs typeface="Times New Roman" panose="02020603050405020304" pitchFamily="18" charset="0"/>
              </a:rPr>
              <a:t>.a'nother     </a:t>
            </a:r>
            <a:r>
              <a:rPr lang="en-US" altLang="zh-CN" sz="2800" b="1" smtClean="0">
                <a:solidFill>
                  <a:srgbClr val="FF0000"/>
                </a:solidFill>
                <a:latin typeface="Times New Roman" panose="02020603050405020304" pitchFamily="18" charset="0"/>
                <a:cs typeface="Times New Roman" panose="02020603050405020304" pitchFamily="18" charset="0"/>
              </a:rPr>
              <a:t>3</a:t>
            </a:r>
            <a:r>
              <a:rPr lang="en-US" altLang="zh-CN" sz="2800">
                <a:solidFill>
                  <a:srgbClr val="FF0000"/>
                </a:solidFill>
                <a:latin typeface="Times New Roman" panose="02020603050405020304" pitchFamily="18" charset="0"/>
                <a:cs typeface="Times New Roman" panose="02020603050405020304" pitchFamily="18" charset="0"/>
              </a:rPr>
              <a:t>.'family</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4</a:t>
            </a:r>
            <a:r>
              <a:rPr lang="en-US" altLang="zh-CN" sz="2800">
                <a:solidFill>
                  <a:srgbClr val="FF0000"/>
                </a:solidFill>
                <a:latin typeface="Times New Roman" panose="02020603050405020304" pitchFamily="18" charset="0"/>
                <a:cs typeface="Times New Roman" panose="02020603050405020304" pitchFamily="18" charset="0"/>
              </a:rPr>
              <a:t>.to'gether</a:t>
            </a:r>
            <a:r>
              <a:rPr lang="zh-CN"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5</a:t>
            </a:r>
            <a:r>
              <a:rPr lang="en-US" altLang="zh-CN" sz="2800">
                <a:solidFill>
                  <a:srgbClr val="FF0000"/>
                </a:solidFill>
                <a:latin typeface="Times New Roman" panose="02020603050405020304" pitchFamily="18" charset="0"/>
                <a:cs typeface="Times New Roman" panose="02020603050405020304" pitchFamily="18" charset="0"/>
              </a:rPr>
              <a:t>.</a:t>
            </a:r>
            <a:r>
              <a:rPr lang="en-US" altLang="zh-CN" sz="2800" smtClean="0">
                <a:solidFill>
                  <a:srgbClr val="FF0000"/>
                </a:solidFill>
                <a:latin typeface="Times New Roman" panose="02020603050405020304" pitchFamily="18" charset="0"/>
                <a:cs typeface="Times New Roman" panose="02020603050405020304" pitchFamily="18" charset="0"/>
              </a:rPr>
              <a:t>'favourite     </a:t>
            </a:r>
            <a:r>
              <a:rPr lang="en-US" altLang="zh-CN" sz="2800" b="1" smtClean="0">
                <a:solidFill>
                  <a:srgbClr val="FF0000"/>
                </a:solidFill>
                <a:latin typeface="Times New Roman" panose="02020603050405020304" pitchFamily="18" charset="0"/>
                <a:cs typeface="Times New Roman" panose="02020603050405020304" pitchFamily="18" charset="0"/>
              </a:rPr>
              <a:t>6</a:t>
            </a:r>
            <a:r>
              <a:rPr lang="en-US" altLang="zh-CN" sz="2800" smtClean="0">
                <a:solidFill>
                  <a:srgbClr val="FF0000"/>
                </a:solidFill>
                <a:latin typeface="Times New Roman" panose="02020603050405020304" pitchFamily="18" charset="0"/>
                <a:cs typeface="Times New Roman" panose="02020603050405020304" pitchFamily="18" charset="0"/>
              </a:rPr>
              <a:t>.com'puter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0533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What’s</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your</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new</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classroom</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like</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Peter</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彼得</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你的新教室怎么样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特殊疑问句</a:t>
            </a:r>
            <a:r>
              <a:rPr lang="en-US" altLang="zh-CN" sz="2800">
                <a:solidFill>
                  <a:srgbClr val="000000"/>
                </a:solidFill>
                <a:latin typeface="Times New Roman" panose="02020603050405020304" pitchFamily="18" charset="0"/>
                <a:cs typeface="Times New Roman" panose="02020603050405020304" pitchFamily="18" charset="0"/>
              </a:rPr>
              <a:t>“What’s ...like?”</a:t>
            </a:r>
            <a:r>
              <a:rPr lang="zh-CN" altLang="zh-CN" sz="2800">
                <a:solidFill>
                  <a:srgbClr val="000000"/>
                </a:solidFill>
                <a:latin typeface="Times New Roman" panose="02020603050405020304" pitchFamily="18" charset="0"/>
                <a:cs typeface="Times New Roman" panose="02020603050405020304" pitchFamily="18" charset="0"/>
              </a:rPr>
              <a:t>主要有三种用途。</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要求对方对事物或状态进行描述。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—What’s the food like in this hotel?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这家酒店的食物怎么样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quite good.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很不错。</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35152"/>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询问一个人的外表、性格、品行。</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—What is she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她长得如何</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—Very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很漂亮。</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—What is he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他是怎样一个人</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 is very kind.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他很友善</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81560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19508"/>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询问天气如何。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—What’s the weather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天气怎么样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sunny.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天气晴朗。</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02302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86320"/>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特殊疑问句</a:t>
            </a:r>
            <a:r>
              <a:rPr lang="en-US" altLang="zh-CN" sz="2800">
                <a:solidFill>
                  <a:srgbClr val="000000"/>
                </a:solidFill>
                <a:latin typeface="Times New Roman" panose="02020603050405020304" pitchFamily="18" charset="0"/>
                <a:cs typeface="Times New Roman" panose="02020603050405020304" pitchFamily="18" charset="0"/>
              </a:rPr>
              <a:t>“What does sb/sth look like?”</a:t>
            </a:r>
            <a:r>
              <a:rPr lang="zh-CN" altLang="zh-CN" sz="2800">
                <a:solidFill>
                  <a:srgbClr val="000000"/>
                </a:solidFill>
                <a:latin typeface="Times New Roman" panose="02020603050405020304" pitchFamily="18" charset="0"/>
                <a:cs typeface="Times New Roman" panose="02020603050405020304" pitchFamily="18" charset="0"/>
              </a:rPr>
              <a:t>用来询问某人、某物的外表特征。</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—What does he look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他长什么样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—Well, he has brown hair and wears glasses.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嗯</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他有棕色头发</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戴着眼镜。</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特殊疑问句</a:t>
            </a:r>
            <a:r>
              <a:rPr lang="en-US" altLang="zh-CN" sz="2800">
                <a:solidFill>
                  <a:srgbClr val="000000"/>
                </a:solidFill>
                <a:latin typeface="Times New Roman" panose="02020603050405020304" pitchFamily="18" charset="0"/>
                <a:cs typeface="Times New Roman" panose="02020603050405020304" pitchFamily="18" charset="0"/>
              </a:rPr>
              <a:t>“How do you like ...?”</a:t>
            </a:r>
            <a:r>
              <a:rPr lang="zh-CN" altLang="zh-CN" sz="2800">
                <a:solidFill>
                  <a:srgbClr val="000000"/>
                </a:solidFill>
                <a:latin typeface="Times New Roman" panose="02020603050405020304" pitchFamily="18" charset="0"/>
                <a:cs typeface="Times New Roman" panose="02020603050405020304" pitchFamily="18" charset="0"/>
              </a:rPr>
              <a:t>用来询问对方对某人、某事的感受。</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do you like your new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你觉得你的新学校怎么样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它很漂亮。</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55612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8524"/>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your classroom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China?</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—It’s big and clean.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A.What; like</a:t>
            </a:r>
            <a:r>
              <a:rPr lang="zh-CN"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B.What’s;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C.How; like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D.How’s; </a:t>
            </a:r>
            <a:r>
              <a:rPr lang="en-US" altLang="zh-CN" sz="2800" smtClean="0">
                <a:solidFill>
                  <a:srgbClr val="000000"/>
                </a:solidFill>
                <a:latin typeface="Times New Roman" panose="02020603050405020304" pitchFamily="18" charset="0"/>
                <a:cs typeface="Times New Roman" panose="02020603050405020304" pitchFamily="18" charset="0"/>
              </a:rPr>
              <a:t>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509290" y="1165213"/>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5" name="矩形 4"/>
          <p:cNvSpPr>
            <a:spLocks noChangeAspect="1"/>
          </p:cNvSpPr>
          <p:nvPr/>
        </p:nvSpPr>
        <p:spPr>
          <a:xfrm>
            <a:off x="381000" y="4561930"/>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My sister 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tall and beautiful</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sister look like?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790099" y="5168250"/>
            <a:ext cx="3054041"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What </a:t>
            </a:r>
            <a:r>
              <a:rPr lang="en-US" altLang="zh-CN" sz="2800" smtClean="0">
                <a:solidFill>
                  <a:srgbClr val="FF0000"/>
                </a:solidFill>
                <a:latin typeface="Times New Roman" panose="02020603050405020304" pitchFamily="18" charset="0"/>
              </a:rPr>
              <a:t>               does</a:t>
            </a:r>
            <a:endParaRPr lang="zh-CN" altLang="en-US" sz="2800"/>
          </a:p>
        </p:txBody>
      </p:sp>
    </p:spTree>
    <p:extLst>
      <p:ext uri="{BB962C8B-B14F-4D97-AF65-F5344CB8AC3E}">
        <p14:creationId xmlns:p14="http://schemas.microsoft.com/office/powerpoint/2010/main" val="381205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305</TotalTime>
  <Words>957</Words>
  <Application>Microsoft Office PowerPoint</Application>
  <PresentationFormat>宽屏</PresentationFormat>
  <Paragraphs>180</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58</cp:revision>
  <dcterms:created xsi:type="dcterms:W3CDTF">2021-07-19T03:09:34Z</dcterms:created>
  <dcterms:modified xsi:type="dcterms:W3CDTF">2025-09-09T05:23:29Z</dcterms:modified>
</cp:coreProperties>
</file>